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799"/>
            <a:ext cx="57276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HMEQ Loan Default Risk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8722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Analytics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82835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 | Python | Power BI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91495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Banking / Credit Risk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000155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Analyze loan default behavior and convert insights into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credit policy decisions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11285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163961"/>
            <a:ext cx="6737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Business Takeaways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12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3241238"/>
            <a:ext cx="564249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defaults come from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moderate-risk, high-volume segments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456884" y="3212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8194000" y="3241238"/>
            <a:ext cx="56426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accelerates beyond clear thresholds (DTI ~40%)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4601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630222"/>
            <a:ext cx="564249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risk signals is more powerful than single indicators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456884" y="4601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194000" y="4630222"/>
            <a:ext cx="56426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Portfolio-wide policy tuning is more effective than extreme filtering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57923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project demonstrates how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SQL, Python, and dashboards together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support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 credit risk decisions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just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2806660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Business Problem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85813" y="1073229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Problem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85813" y="2111573"/>
            <a:ext cx="13058775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institutions issuing home equity loans face challenges in: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85813" y="2813090"/>
            <a:ext cx="420326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0725" y="3068003"/>
            <a:ext cx="3693438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Identifying borrowers likely to default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13509" y="2813090"/>
            <a:ext cx="420326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68422" y="3068003"/>
            <a:ext cx="3693438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Avoiding overly strict approval rules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1205" y="2813090"/>
            <a:ext cx="420338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6118" y="3068003"/>
            <a:ext cx="3693557" cy="1052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whether risk is concentrated or portfolio-wide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5813" y="4711898"/>
            <a:ext cx="13058775" cy="2904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Question:</a:t>
            </a:r>
            <a:pPr algn="l" indent="0" marL="0">
              <a:lnSpc>
                <a:spcPts val="7600"/>
              </a:lnSpc>
              <a:buNone/>
            </a:pPr>
            <a:r>
              <a:rPr lang="en-US" sz="6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How can data be used to </a:t>
            </a:r>
            <a:pPr algn="l" indent="0" marL="0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 defaults without hurting approvals</a:t>
            </a:r>
            <a:pPr algn="l" indent="0" marL="0">
              <a:lnSpc>
                <a:spcPts val="7600"/>
              </a:lnSpc>
              <a:buNone/>
            </a:pPr>
            <a:r>
              <a:rPr lang="en-US" sz="6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?</a:t>
            </a:r>
            <a:endParaRPr lang="en-US" sz="6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0136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Dataset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92812"/>
            <a:ext cx="9693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Dataset: HMEQ (Home Equity Loans)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7685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420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Loan &amp; collateral: LOAN, VALUE, MORTDUE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28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Borrower risk: DEBTINC, CLNO, YOJ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50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history: DELINQ, DEROG, NINQ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472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BAD (1 = Default, 0 = No Default)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896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Characteristics: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6417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Imbalanced target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83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26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Skewed financial distributions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426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Project Workflow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53101"/>
            <a:ext cx="5874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Workflow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57086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Analysis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 overview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distribution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357086"/>
            <a:ext cx="4196358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Analysis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216962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logic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16962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 detection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16962" y="497717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simulation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640133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79827"/>
            <a:ext cx="4196358" cy="304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40133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Modeling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640133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Predictive risk modeling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640133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importance validation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5742623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086713"/>
            <a:ext cx="283488" cy="22681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30906" y="604873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Move from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descriptive reporting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decision-oriented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027" y="468273"/>
            <a:ext cx="226421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Dashboard Insights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6027" y="810101"/>
            <a:ext cx="5131475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Dashboard-Level Insights</a:t>
            </a:r>
            <a:endParaRPr lang="en-US" sz="3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27" y="1691342"/>
            <a:ext cx="85130" cy="851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1416" y="1597700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default rate is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below 10%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moderately healthy portfolio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2" y="1691342"/>
            <a:ext cx="85130" cy="85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77031" y="1597700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loans are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Debt Consolidation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7" y="2304276"/>
            <a:ext cx="85130" cy="851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1416" y="2210633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defaults come from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medium-risk segments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extreme cases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642" y="2304276"/>
            <a:ext cx="85130" cy="851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031" y="2210633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share of defaults occurs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prior delinquency history</a:t>
            </a:r>
            <a:endParaRPr lang="en-US" sz="1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7" y="2674620"/>
            <a:ext cx="9793129" cy="5086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425719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1: Multi-Factor Risk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8424" y="988338"/>
            <a:ext cx="9303901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Combined Risk Impact (SQL Analysis)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8424" y="1721882"/>
            <a:ext cx="312193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Finding: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28424" y="2632353"/>
            <a:ext cx="633293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Borrowers with </a:t>
            </a:r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DTI + Delinquency + High Inquiries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8424" y="3490793"/>
            <a:ext cx="6332934" cy="130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8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46.5%</a:t>
            </a:r>
            <a:endParaRPr lang="en-US" sz="8150" dirty="0"/>
          </a:p>
        </p:txBody>
      </p:sp>
      <p:sp>
        <p:nvSpPr>
          <p:cNvPr id="7" name="Text 5"/>
          <p:cNvSpPr/>
          <p:nvPr/>
        </p:nvSpPr>
        <p:spPr>
          <a:xfrm>
            <a:off x="728424" y="4999792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Rate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6661" y="263235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borrowers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76661" y="3165634"/>
            <a:ext cx="6332934" cy="130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200"/>
              </a:lnSpc>
              <a:buNone/>
            </a:pPr>
            <a:r>
              <a:rPr lang="en-US" sz="8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8.2%</a:t>
            </a:r>
            <a:endParaRPr lang="en-US" sz="8150" dirty="0"/>
          </a:p>
        </p:txBody>
      </p:sp>
      <p:sp>
        <p:nvSpPr>
          <p:cNvPr id="10" name="Text 8"/>
          <p:cNvSpPr/>
          <p:nvPr/>
        </p:nvSpPr>
        <p:spPr>
          <a:xfrm>
            <a:off x="7576661" y="4674632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Rate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8424" y="5858116"/>
            <a:ext cx="13173551" cy="33576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28424" y="6125766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Risk factors </a:t>
            </a:r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compound strongly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when they occur together.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28424" y="6776085"/>
            <a:ext cx="13173551" cy="884396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46" y="7082671"/>
            <a:ext cx="260152" cy="208121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404818" y="7036237"/>
            <a:ext cx="1228903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profiles should trigger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rejection or stricter pricing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180" y="534829"/>
            <a:ext cx="4041100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2: Policy Thresholds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78180" y="922734"/>
            <a:ext cx="7870269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DTI Threshold &amp; Policy Simulation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678180" y="1818918"/>
            <a:ext cx="6540103" cy="1554718"/>
          </a:xfrm>
          <a:prstGeom prst="roundRect">
            <a:avLst>
              <a:gd name="adj" fmla="val 1870"/>
            </a:avLst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871895" y="2012633"/>
            <a:ext cx="290679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DTI Analysis: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871895" y="2492097"/>
            <a:ext cx="615267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risk increases sharply beyond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~40% DTI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1998" y="1818918"/>
            <a:ext cx="6540222" cy="1554718"/>
          </a:xfrm>
          <a:prstGeom prst="roundRect">
            <a:avLst>
              <a:gd name="adj" fmla="val 1870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7605713" y="2012633"/>
            <a:ext cx="36271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What-If Policy Simulation: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605713" y="2492097"/>
            <a:ext cx="615279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Reject loans with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DTI &gt; 40 and prior delinquency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605713" y="2869882"/>
            <a:ext cx="615279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59 historical defaults could have been prevented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3591639"/>
            <a:ext cx="4241840" cy="306133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68812" y="7088981"/>
            <a:ext cx="1298340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Small rule changes can deliver </a:t>
            </a:r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loss reduction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78180" y="6870978"/>
            <a:ext cx="22860" cy="823674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41353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3: Portfolio Risk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79652"/>
            <a:ext cx="10567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Default Concentration (Pareto Analysis)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2554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Finding: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075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Defaults are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highly concentrated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97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strong 80/20 pattern observed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9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91532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risk is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spread across the portfolio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isolated to a few borrowers.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959096" y="3839289"/>
            <a:ext cx="4885015" cy="2052518"/>
          </a:xfrm>
          <a:prstGeom prst="roundRect">
            <a:avLst>
              <a:gd name="adj" fmla="val 1658"/>
            </a:avLst>
          </a:prstGeom>
          <a:solidFill>
            <a:srgbClr val="082545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5910" y="4183380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696212" y="4122777"/>
            <a:ext cx="39210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Loss reduction requires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portfolio-wide policy improvements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only targeting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509" y="508040"/>
            <a:ext cx="318146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Python Modeling Insights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6509" y="878205"/>
            <a:ext cx="6400443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Modeling (Python)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6509" y="152923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646509" y="2152769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missing values using median imputation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6509" y="2513052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tree-based model to capture non-linear risk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6509" y="2873335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Evaluated using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 &amp; ROC-AUC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accuracy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6509" y="3468995"/>
            <a:ext cx="13337381" cy="30599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46509" y="3776543"/>
            <a:ext cx="355187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Risk Drivers Identified:</a:t>
            </a:r>
            <a:endParaRPr lang="en-US" sz="2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6509" y="4400074"/>
            <a:ext cx="461843" cy="46184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46509" y="5092779"/>
            <a:ext cx="352091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Debt-to-Income Ratio (DEBTINC)</a:t>
            </a:r>
            <a:endParaRPr lang="en-US" sz="18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0572" y="4400074"/>
            <a:ext cx="461843" cy="46184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30572" y="5092779"/>
            <a:ext cx="328005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Delinquency History (DELINQ)</a:t>
            </a:r>
            <a:endParaRPr lang="en-US" sz="18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509" y="5750957"/>
            <a:ext cx="461843" cy="4618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6509" y="6443663"/>
            <a:ext cx="255103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Credit Exposure (CLNO)</a:t>
            </a:r>
            <a:endParaRPr lang="en-US" sz="18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0572" y="5750957"/>
            <a:ext cx="461843" cy="4618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30572" y="6443663"/>
            <a:ext cx="301966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Employment Stability (YOJ)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923568" y="7147917"/>
            <a:ext cx="13060323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 behavior aligns with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risk logic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00" dirty="0"/>
          </a:p>
        </p:txBody>
      </p:sp>
      <p:sp>
        <p:nvSpPr>
          <p:cNvPr id="19" name="Shape 13"/>
          <p:cNvSpPr/>
          <p:nvPr/>
        </p:nvSpPr>
        <p:spPr>
          <a:xfrm>
            <a:off x="646509" y="6940153"/>
            <a:ext cx="22860" cy="785098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2025-12-22T14:37:31Z</dcterms:created>
  <dcterms:modified xsi:type="dcterms:W3CDTF">2025-12-22T14:37:31Z</dcterms:modified>
</cp:coreProperties>
</file>